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9144000" cy="5143500"/>
  <p:embeddedFontLst>
    <p:embeddedFont>
      <p:font typeface="Garamon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Noto Sans"/>
      <p:regular r:id="rId48"/>
      <p:bold r:id="rId49"/>
      <p:italic r:id="rId50"/>
      <p:boldItalic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Noto Sans Light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  <p:embeddedFont>
      <p:font typeface="Roboto Mon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72" roundtripDataSignature="AMtx7migbQiIzBJcbi/p0VeNuu+hCZTw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696882-1A09-4755-B577-27F33C002456}">
  <a:tblStyle styleId="{95696882-1A09-4755-B577-27F33C0024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Poppins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otoSans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Noto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customschemas.google.com/relationships/presentationmetadata" Target="meta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Garamond-bold.fntdata"/><Relationship Id="rId32" Type="http://schemas.openxmlformats.org/officeDocument/2006/relationships/font" Target="fonts/Garamond-regular.fntdata"/><Relationship Id="rId35" Type="http://schemas.openxmlformats.org/officeDocument/2006/relationships/font" Target="fonts/Garamond-boldItalic.fntdata"/><Relationship Id="rId34" Type="http://schemas.openxmlformats.org/officeDocument/2006/relationships/font" Target="fonts/Garamond-italic.fntdata"/><Relationship Id="rId71" Type="http://schemas.openxmlformats.org/officeDocument/2006/relationships/font" Target="fonts/RobotoMono-boldItalic.fntdata"/><Relationship Id="rId70" Type="http://schemas.openxmlformats.org/officeDocument/2006/relationships/font" Target="fonts/RobotoMono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62" Type="http://schemas.openxmlformats.org/officeDocument/2006/relationships/font" Target="fonts/NotoSansLight-italic.fntdata"/><Relationship Id="rId61" Type="http://schemas.openxmlformats.org/officeDocument/2006/relationships/font" Target="fonts/NotoSansLight-bold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NotoSansLight-boldItalic.fntdata"/><Relationship Id="rId22" Type="http://schemas.openxmlformats.org/officeDocument/2006/relationships/slide" Target="slides/slide15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7.xml"/><Relationship Id="rId68" Type="http://schemas.openxmlformats.org/officeDocument/2006/relationships/font" Target="fonts/RobotoMono-regular.fntdata"/><Relationship Id="rId23" Type="http://schemas.openxmlformats.org/officeDocument/2006/relationships/slide" Target="slides/slide16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NotoSansLight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on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otoSans-boldItalic.fntdata"/><Relationship Id="rId50" Type="http://schemas.openxmlformats.org/officeDocument/2006/relationships/font" Target="fonts/NotoSans-italic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4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6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5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8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3e948a7ec_0_1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13e948a7ec_0_1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b0433d7e6_0_2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Identifying Renewable Energy Hotspots</a:t>
            </a:r>
            <a:endParaRPr sz="9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country_name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power_plant_name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capacity_mw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latitude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longitude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'solar'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'wind'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'hydro'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capacity_mw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31b0433d7e6_0_2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b0433d7e6_0_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31b0433d7e6_0_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ede4213ed_1_10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CO2 Emissions trend</a:t>
            </a:r>
            <a:endParaRPr sz="9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power_plant_id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country_code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generation_year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(ce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kg_CO2_per_gwh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actual_generation_gwh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emmisions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co2_emissions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electricity_generation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pp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power_plant_id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country_code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'USA'</a:t>
            </a:r>
            <a:endParaRPr sz="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ROUND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(ce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kg_CO2_per_gwh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eg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actual_generation_gwh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900">
              <a:solidFill>
                <a:srgbClr val="B06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emmisions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g31ede4213ed_1_10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ede4213ed_1_13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31ede4213ed_1_13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ede4213ed_1_1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31ede4213ed_1_1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b0433d7e6_0_3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total_employees)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total_employees_per_fuel_type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employee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ft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31b0433d7e6_0_3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b0433d7e6_0_8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31b0433d7e6_0_8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b0433d7e6_0_44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total_women_employees)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total_women_by_fuel_type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total_women_employees)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total_employees))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900">
              <a:solidFill>
                <a:srgbClr val="B06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percentage_female_employees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total_women_employees)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(e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total_employees))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B060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900">
              <a:solidFill>
                <a:srgbClr val="B06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percentage_male_employees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employee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INNER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fuel_type_id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fuel_type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BY</a:t>
            </a:r>
            <a:endParaRPr sz="900">
              <a:solidFill>
                <a:srgbClr val="3367D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total_women_by_fuel_type</a:t>
            </a:r>
            <a:r>
              <a:rPr lang="en-US" sz="900">
                <a:solidFill>
                  <a:srgbClr val="3A474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900">
                <a:solidFill>
                  <a:srgbClr val="3367D6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-US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31b0433d7e6_0_44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1b0433d7e6_0_95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31b0433d7e6_0_95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ede4213ed_1_22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ede4213ed_1_22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b0433d7e6_0_10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Halle</a:t>
            </a:r>
            <a:endParaRPr/>
          </a:p>
        </p:txBody>
      </p:sp>
      <p:sp>
        <p:nvSpPr>
          <p:cNvPr id="437" name="Google Shape;437;g31b0433d7e6_0_10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ede4213ed_1_23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Halle</a:t>
            </a:r>
            <a:endParaRPr/>
          </a:p>
        </p:txBody>
      </p:sp>
      <p:sp>
        <p:nvSpPr>
          <p:cNvPr id="446" name="Google Shape;446;g31ede4213ed_1_23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1b0433d7e6_0_108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Veera, Bruna and Hritik</a:t>
            </a:r>
            <a:endParaRPr/>
          </a:p>
        </p:txBody>
      </p:sp>
      <p:sp>
        <p:nvSpPr>
          <p:cNvPr id="455" name="Google Shape;455;g31b0433d7e6_0_108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b0433d7e6_0_122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31b0433d7e6_0_122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ede4213ed_1_39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ede4213ed_1_39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b0433d7e6_0_13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US"/>
              <a:t>193,976 electricity generation record</a:t>
            </a:r>
            <a:r>
              <a:rPr lang="en-US"/>
              <a:t>s after normalization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energy source : thermal or renewable energy</a:t>
            </a:r>
            <a:endParaRPr/>
          </a:p>
        </p:txBody>
      </p:sp>
      <p:sp>
        <p:nvSpPr>
          <p:cNvPr id="215" name="Google Shape;215;g31b0433d7e6_0_13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2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4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5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3e948a7ec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Data was initially in First Normal Form (</a:t>
            </a: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1NF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Ensured atomic values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 no repeating groups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Mission value dropped for relevant columns and tables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2" name="Google Shape;262;g313e948a7ec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ede4213ed_1_259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Data was initially in First Normal Form (</a:t>
            </a: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1NF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Ensured atomic values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 no repeating groups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Mission value dropped for relevant columns and tables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78" name="Google Shape;278;g31ede4213ed_1_259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ede4213ed_1_241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Data was initially in First Normal Form (</a:t>
            </a: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1NF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Ensured atomic values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"/>
              <a:buChar char="○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Ensure no repeating groups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Mission value dropped for relevant columns and tables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9" name="Google Shape;289;g31ede4213ed_1_241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1b9c34d3c4_0_25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31b9c34d3c4_0_25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6" name="Google Shape;16;g31b9c34d3c4_0_25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31b9c34d3c4_0_25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g31b9c34d3c4_0_25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g31b9c34d3c4_0_25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g31b9c34d3c4_0_25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" name="Google Shape;21;g31b9c34d3c4_0_25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" name="Google Shape;22;g31b9c34d3c4_0_2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g31b9c34d3c4_0_35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1" name="Google Shape;111;g31b9c34d3c4_0_35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1b9c34d3c4_0_35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31b9c34d3c4_0_35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31b9c34d3c4_0_35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31b9c34d3c4_0_35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31b9c34d3c4_0_35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31b9c34d3c4_0_35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31b9c34d3c4_0_35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31b9c34d3c4_0_3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31b9c34d3c4_0_35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31b9c34d3c4_0_35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31b9c34d3c4_0_35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1b9c34d3c4_0_35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31b9c34d3c4_0_35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31b9c34d3c4_0_35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31b9c34d3c4_0_35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31b9c34d3c4_0_35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31b9c34d3c4_0_35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g31b9c34d3c4_0_35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0" name="Google Shape;130;g31b9c34d3c4_0_35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" name="Google Shape;131;g31b9c34d3c4_0_3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b9c34d3c4_0_3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b9c34d3c4_0_378"/>
          <p:cNvSpPr/>
          <p:nvPr>
            <p:ph idx="2" type="pic"/>
          </p:nvPr>
        </p:nvSpPr>
        <p:spPr>
          <a:xfrm>
            <a:off x="4572000" y="137160"/>
            <a:ext cx="4572000" cy="50109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g31b9c34d3c4_0_378"/>
          <p:cNvSpPr txBox="1"/>
          <p:nvPr>
            <p:ph idx="1" type="body"/>
          </p:nvPr>
        </p:nvSpPr>
        <p:spPr>
          <a:xfrm>
            <a:off x="457200" y="2743200"/>
            <a:ext cx="3657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g31b9c34d3c4_0_378"/>
          <p:cNvSpPr txBox="1"/>
          <p:nvPr>
            <p:ph idx="3" type="body"/>
          </p:nvPr>
        </p:nvSpPr>
        <p:spPr>
          <a:xfrm>
            <a:off x="457200" y="3840480"/>
            <a:ext cx="36576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g31b9c34d3c4_0_378"/>
          <p:cNvSpPr txBox="1"/>
          <p:nvPr>
            <p:ph idx="4" type="body"/>
          </p:nvPr>
        </p:nvSpPr>
        <p:spPr>
          <a:xfrm>
            <a:off x="457200" y="4572000"/>
            <a:ext cx="3657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g31b9c34d3c4_0_378"/>
          <p:cNvSpPr/>
          <p:nvPr/>
        </p:nvSpPr>
        <p:spPr>
          <a:xfrm>
            <a:off x="0" y="0"/>
            <a:ext cx="9144000" cy="13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1b9c34d3c4_0_378"/>
          <p:cNvSpPr txBox="1"/>
          <p:nvPr>
            <p:ph idx="12" type="sldNum"/>
          </p:nvPr>
        </p:nvSpPr>
        <p:spPr>
          <a:xfrm>
            <a:off x="8556784" y="4749851"/>
            <a:ext cx="548700" cy="2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 sz="1300">
                <a:solidFill>
                  <a:schemeClr val="accent1"/>
                </a:solidFill>
              </a:defRPr>
            </a:lvl1pPr>
            <a:lvl2pPr lvl="1">
              <a:buNone/>
              <a:defRPr sz="1300">
                <a:solidFill>
                  <a:schemeClr val="accent1"/>
                </a:solidFill>
              </a:defRPr>
            </a:lvl2pPr>
            <a:lvl3pPr lvl="2">
              <a:buNone/>
              <a:defRPr sz="1300">
                <a:solidFill>
                  <a:schemeClr val="accent1"/>
                </a:solidFill>
              </a:defRPr>
            </a:lvl3pPr>
            <a:lvl4pPr lvl="3">
              <a:buNone/>
              <a:defRPr sz="1300">
                <a:solidFill>
                  <a:schemeClr val="accent1"/>
                </a:solidFill>
              </a:defRPr>
            </a:lvl4pPr>
            <a:lvl5pPr lvl="4">
              <a:buNone/>
              <a:defRPr sz="1300">
                <a:solidFill>
                  <a:schemeClr val="accent1"/>
                </a:solidFill>
              </a:defRPr>
            </a:lvl5pPr>
            <a:lvl6pPr lvl="5">
              <a:buNone/>
              <a:defRPr sz="1300">
                <a:solidFill>
                  <a:schemeClr val="accent1"/>
                </a:solidFill>
              </a:defRPr>
            </a:lvl6pPr>
            <a:lvl7pPr lvl="6">
              <a:buNone/>
              <a:defRPr sz="1300">
                <a:solidFill>
                  <a:schemeClr val="accent1"/>
                </a:solidFill>
              </a:defRPr>
            </a:lvl7pPr>
            <a:lvl8pPr lvl="7">
              <a:buNone/>
              <a:defRPr sz="1300">
                <a:solidFill>
                  <a:schemeClr val="accent1"/>
                </a:solidFill>
              </a:defRPr>
            </a:lvl8pPr>
            <a:lvl9pPr lvl="8">
              <a:buNone/>
              <a:defRPr sz="13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+ Copy">
  <p:cSld name="3_Title + Copy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b9c34d3c4_0_385"/>
          <p:cNvSpPr txBox="1"/>
          <p:nvPr>
            <p:ph type="title"/>
          </p:nvPr>
        </p:nvSpPr>
        <p:spPr>
          <a:xfrm>
            <a:off x="457200" y="274636"/>
            <a:ext cx="8229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600" u="none" cap="none" strike="noStrike">
                <a:solidFill>
                  <a:srgbClr val="110F0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g31b9c34d3c4_0_385"/>
          <p:cNvSpPr/>
          <p:nvPr>
            <p:ph idx="2" type="pic"/>
          </p:nvPr>
        </p:nvSpPr>
        <p:spPr>
          <a:xfrm>
            <a:off x="4663440" y="1325880"/>
            <a:ext cx="4023300" cy="3547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g31b9c34d3c4_0_385"/>
          <p:cNvSpPr txBox="1"/>
          <p:nvPr>
            <p:ph idx="1" type="body"/>
          </p:nvPr>
        </p:nvSpPr>
        <p:spPr>
          <a:xfrm>
            <a:off x="457200" y="1325879"/>
            <a:ext cx="40233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0040" lvl="1" marL="914400" marR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urier New"/>
              <a:buChar char="o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09880" lvl="2" marL="1371600" marR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1939" lvl="3" marL="1828800" marR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❑"/>
              <a:defRPr b="0" i="0" sz="14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g31b9c34d3c4_0_385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g31b9c34d3c4_0_385"/>
          <p:cNvSpPr txBox="1"/>
          <p:nvPr/>
        </p:nvSpPr>
        <p:spPr>
          <a:xfrm>
            <a:off x="283725" y="4778700"/>
            <a:ext cx="35160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88888"/>
                </a:solidFill>
              </a:rPr>
              <a:t>Global Power Plant Database</a:t>
            </a:r>
            <a:endParaRPr i="1" sz="11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ede4213ed_1_3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oto Sans"/>
              <a:buNone/>
              <a:defRPr sz="5200"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g31ede4213ed_1_3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g31ede4213ed_1_399"/>
          <p:cNvSpPr txBox="1"/>
          <p:nvPr>
            <p:ph idx="12" type="sldNum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224F8A"/>
                </a:solidFill>
              </a:defRPr>
            </a:lvl1pPr>
            <a:lvl2pPr lvl="1">
              <a:buNone/>
              <a:defRPr>
                <a:solidFill>
                  <a:srgbClr val="224F8A"/>
                </a:solidFill>
              </a:defRPr>
            </a:lvl2pPr>
            <a:lvl3pPr lvl="2">
              <a:buNone/>
              <a:defRPr>
                <a:solidFill>
                  <a:srgbClr val="224F8A"/>
                </a:solidFill>
              </a:defRPr>
            </a:lvl3pPr>
            <a:lvl4pPr lvl="3">
              <a:buNone/>
              <a:defRPr>
                <a:solidFill>
                  <a:srgbClr val="224F8A"/>
                </a:solidFill>
              </a:defRPr>
            </a:lvl4pPr>
            <a:lvl5pPr lvl="4">
              <a:buNone/>
              <a:defRPr>
                <a:solidFill>
                  <a:srgbClr val="224F8A"/>
                </a:solidFill>
              </a:defRPr>
            </a:lvl5pPr>
            <a:lvl6pPr lvl="5">
              <a:buNone/>
              <a:defRPr>
                <a:solidFill>
                  <a:srgbClr val="224F8A"/>
                </a:solidFill>
              </a:defRPr>
            </a:lvl6pPr>
            <a:lvl7pPr lvl="6">
              <a:buNone/>
              <a:defRPr>
                <a:solidFill>
                  <a:srgbClr val="224F8A"/>
                </a:solidFill>
              </a:defRPr>
            </a:lvl7pPr>
            <a:lvl8pPr lvl="7">
              <a:buNone/>
              <a:defRPr>
                <a:solidFill>
                  <a:srgbClr val="224F8A"/>
                </a:solidFill>
              </a:defRPr>
            </a:lvl8pPr>
            <a:lvl9pPr lvl="8">
              <a:buNone/>
              <a:defRPr>
                <a:solidFill>
                  <a:srgbClr val="224F8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ede4213ed_1_4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g31ede4213ed_1_4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highlight>
                  <a:schemeClr val="lt1"/>
                </a:highlight>
              </a:defRPr>
            </a:lvl1pPr>
            <a:lvl2pPr lvl="1">
              <a:buNone/>
              <a:defRPr>
                <a:highlight>
                  <a:schemeClr val="lt1"/>
                </a:highlight>
              </a:defRPr>
            </a:lvl2pPr>
            <a:lvl3pPr lvl="2">
              <a:buNone/>
              <a:defRPr>
                <a:highlight>
                  <a:schemeClr val="lt1"/>
                </a:highlight>
              </a:defRPr>
            </a:lvl3pPr>
            <a:lvl4pPr lvl="3">
              <a:buNone/>
              <a:defRPr>
                <a:highlight>
                  <a:schemeClr val="lt1"/>
                </a:highlight>
              </a:defRPr>
            </a:lvl4pPr>
            <a:lvl5pPr lvl="4">
              <a:buNone/>
              <a:defRPr>
                <a:highlight>
                  <a:schemeClr val="lt1"/>
                </a:highlight>
              </a:defRPr>
            </a:lvl5pPr>
            <a:lvl6pPr lvl="5">
              <a:buNone/>
              <a:defRPr>
                <a:highlight>
                  <a:schemeClr val="lt1"/>
                </a:highlight>
              </a:defRPr>
            </a:lvl6pPr>
            <a:lvl7pPr lvl="6">
              <a:buNone/>
              <a:defRPr>
                <a:highlight>
                  <a:schemeClr val="lt1"/>
                </a:highlight>
              </a:defRPr>
            </a:lvl7pPr>
            <a:lvl8pPr lvl="7">
              <a:buNone/>
              <a:defRPr>
                <a:highlight>
                  <a:schemeClr val="lt1"/>
                </a:highlight>
              </a:defRPr>
            </a:lvl8pPr>
            <a:lvl9pPr lvl="8">
              <a:buNone/>
              <a:defRPr>
                <a:highlight>
                  <a:schemeClr val="lt1"/>
                </a:highlight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ede4213ed_1_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g31ede4213ed_1_4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g31ede4213ed_1_4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ede4213ed_1_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g31ede4213ed_1_4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g31ede4213ed_1_4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g31ede4213ed_1_4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ede4213ed_1_4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g31ede4213ed_1_4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ede4213ed_1_4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g31ede4213ed_1_4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g31ede4213ed_1_4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g31b9c34d3c4_0_26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5" name="Google Shape;25;g31b9c34d3c4_0_26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31b9c34d3c4_0_26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1b9c34d3c4_0_26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31b9c34d3c4_0_26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31b9c34d3c4_0_26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31b9c34d3c4_0_26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1b9c34d3c4_0_26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31b9c34d3c4_0_26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31b9c34d3c4_0_26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31b9c34d3c4_0_26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1b9c34d3c4_0_26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31b9c34d3c4_0_26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31b9c34d3c4_0_26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31b9c34d3c4_0_26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31b9c34d3c4_0_26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g31b9c34d3c4_0_26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31b9c34d3c4_0_26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31b9c34d3c4_0_26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g31b9c34d3c4_0_26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g31b9c34d3c4_0_2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ede4213ed_1_4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6" name="Google Shape;176;g31ede4213ed_1_4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ede4213ed_1_4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ede4213ed_1_4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0" name="Google Shape;180;g31ede4213ed_1_4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g31ede4213ed_1_4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g31ede4213ed_1_4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ede4213ed_1_4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5" name="Google Shape;185;g31ede4213ed_1_4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ede4213ed_1_4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g31ede4213ed_1_4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g31ede4213ed_1_4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ede4213ed_1_4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ede4213ed_1_440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31ede4213ed_1_440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g31ede4213ed_1_440"/>
          <p:cNvSpPr txBox="1"/>
          <p:nvPr>
            <p:ph idx="12" type="sldNum"/>
          </p:nvPr>
        </p:nvSpPr>
        <p:spPr>
          <a:xfrm>
            <a:off x="8677860" y="4764217"/>
            <a:ext cx="295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g31b9c34d3c4_0_28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7" name="Google Shape;47;g31b9c34d3c4_0_28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31b9c34d3c4_0_28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31b9c34d3c4_0_2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g31b9c34d3c4_0_2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g31b9c34d3c4_0_2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g31b9c34d3c4_0_2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4" name="Google Shape;54;g31b9c34d3c4_0_29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31b9c34d3c4_0_29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31b9c34d3c4_0_2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g31b9c34d3c4_0_29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g31b9c34d3c4_0_29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" name="Google Shape;59;g31b9c34d3c4_0_2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g31b9c34d3c4_0_30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2" name="Google Shape;62;g31b9c34d3c4_0_30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31b9c34d3c4_0_30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g31b9c34d3c4_0_30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g31b9c34d3c4_0_3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g31b9c34d3c4_0_3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8" name="Google Shape;68;g31b9c34d3c4_0_3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31b9c34d3c4_0_3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31b9c34d3c4_0_3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g31b9c34d3c4_0_3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g31b9c34d3c4_0_3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31b9c34d3c4_0_31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5" name="Google Shape;75;g31b9c34d3c4_0_31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1b9c34d3c4_0_31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31b9c34d3c4_0_31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1b9c34d3c4_0_31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31b9c34d3c4_0_31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1b9c34d3c4_0_31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31b9c34d3c4_0_31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31b9c34d3c4_0_31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31b9c34d3c4_0_31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1b9c34d3c4_0_31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1b9c34d3c4_0_31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31b9c34d3c4_0_31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1b9c34d3c4_0_31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1b9c34d3c4_0_31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31b9c34d3c4_0_31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31b9c34d3c4_0_31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31b9c34d3c4_0_31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31b9c34d3c4_0_31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31b9c34d3c4_0_3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g31b9c34d3c4_0_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g31b9c34d3c4_0_33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g31b9c34d3c4_0_33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31b9c34d3c4_0_33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g31b9c34d3c4_0_33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g31b9c34d3c4_0_33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01" name="Google Shape;101;g31b9c34d3c4_0_33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g31b9c34d3c4_0_3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31b9c34d3c4_0_347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5" name="Google Shape;105;g31b9c34d3c4_0_34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31b9c34d3c4_0_34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g31b9c34d3c4_0_34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g31b9c34d3c4_0_3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1b9c34d3c4_0_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g31b9c34d3c4_0_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31b9c34d3c4_0_2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ede4213ed_1_3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"/>
              <a:buNone/>
              <a:defRPr sz="2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g31ede4213ed_1_3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g31ede4213ed_1_3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hyperlink" Target="https://datasets.wri.org/datasets/global-power-plant-database?map=eyJ2aWV3U3RhdGUiOnsibG9uZ2l0dWRlIjowLjIxMDY0NTUxODQ3ODI1ODk2LCJsYXRpdHVkZSI6NS42ODQzNDE4ODYwODA4MDJlLTE0LCJ6b29tIjowLjY0Mzg1NjE2OTMxNjczMzgsInBpdGNoIjowLCJiZWFyaW5nIjowLCJwYWRkaW5nIjp7InRvcCI6MCwiYm90dG9tIjowLCJsZWZ0IjowLCJyaWdodCI6MH19LCJiYXNlbWFwIjoibGlnaHQiLCJib3VuZGFyaWVzIjpmYWxzZSwibGFiZWxzIjoiZGFyayIsImFjdGl2ZUxheWVyR3JvdXBzIjpbeyJkYXRhc2V0SWQiOiI1MzYyM2RmZC0zZGY2LTRmMTUtYTA5MS02NzQ1N2NkYjU3MWYiLCJsYXllcnMiOlsiMmE2OTQyODktZmVjOS00YmZlLWE2ZDItNTZjMzg2NGVjMzQ5Il19XSwiYm91bmRzIjp7ImJib3giOm51bGwsIm9wdGlvbnMiOnt9fSwibGF5ZXJzUGFyc2VkIjpbWyIyYTY5NDI4OS1mZWM5LTRiZmUtYTZkMi01NmMzODY0ZWMzNDkiLHsidmlzaWJpbGl0eSI6dHJ1ZSwiYWN0aXZlIjp0cnVlLCJvcGFjaXR5IjoxLCJ6SW5kZXgiOjExfV1dfQ%3D%3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atasets.wri.org/datasets/global-power-plant-database?map=eyJ2aWV3U3RhdGUiOnsibG9uZ2l0dWRlIjowLjIxMDY0NTUxODQ3ODI1ODk2LCJsYXRpdHVkZSI6NS42ODQzNDE4ODYwODA4MDJlLTE0LCJ6b29tIjowLjY0Mzg1NjE2OTMxNjczMzgsInBpdGNoIjowLCJiZWFyaW5nIjowLCJwYWRkaW5nIjp7InRvcCI6MCwiYm90dG9tIjowLCJsZWZ0IjowLCJyaWdodCI6MH19LCJiYXNlbWFwIjoibGlnaHQiLCJib3VuZGFyaWVzIjpmYWxzZSwibGFiZWxzIjoiZGFyayIsImFjdGl2ZUxheWVyR3JvdXBzIjpbeyJkYXRhc2V0SWQiOiI1MzYyM2RmZC0zZGY2LTRmMTUtYTA5MS02NzQ1N2NkYjU3MWYiLCJsYXllcnMiOlsiMmE2OTQyODktZmVjOS00YmZlLWE2ZDItNTZjMzg2NGVjMzQ5Il19XSwiYm91bmRzIjp7ImJib3giOm51bGwsIm9wdGlvbnMiOnt9fSwibGF5ZXJzUGFyc2VkIjpbWyIyYTY5NDI4OS1mZWM5LTRiZmUtYTZkMi01NmMzODY0ZWMzNDkiLHsidmlzaWJpbGl0eSI6dHJ1ZSwiYWN0aXZlIjp0cnVlLCJvcGFjaXR5IjoxLCJ6SW5kZXgiOjExfV1dfQ%3D%3D" TargetMode="External"/><Relationship Id="rId4" Type="http://schemas.openxmlformats.org/officeDocument/2006/relationships/hyperlink" Target="https://data.bls.gov/PDQWeb/ce" TargetMode="External"/><Relationship Id="rId9" Type="http://schemas.openxmlformats.org/officeDocument/2006/relationships/image" Target="../media/image30.png"/><Relationship Id="rId5" Type="http://schemas.openxmlformats.org/officeDocument/2006/relationships/hyperlink" Target="https://www.epa.gov/climateleadership/ghg-emission-factors-hub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"/>
          <p:cNvSpPr txBox="1"/>
          <p:nvPr>
            <p:ph idx="1" type="body"/>
          </p:nvPr>
        </p:nvSpPr>
        <p:spPr>
          <a:xfrm>
            <a:off x="236725" y="2733125"/>
            <a:ext cx="5082300" cy="9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solidFill>
                  <a:srgbClr val="224F8A"/>
                </a:solidFill>
              </a:rPr>
              <a:t>Global Power Plant Database</a:t>
            </a:r>
            <a:endParaRPr sz="3000"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3000">
                <a:solidFill>
                  <a:srgbClr val="224F8A"/>
                </a:solidFill>
              </a:rPr>
              <a:t>- Analysis</a:t>
            </a:r>
            <a:endParaRPr b="0" sz="3000">
              <a:solidFill>
                <a:srgbClr val="224F8A"/>
              </a:solidFill>
            </a:endParaRPr>
          </a:p>
        </p:txBody>
      </p:sp>
      <p:sp>
        <p:nvSpPr>
          <p:cNvPr id="201" name="Google Shape;201;p1"/>
          <p:cNvSpPr txBox="1"/>
          <p:nvPr>
            <p:ph idx="3" type="body"/>
          </p:nvPr>
        </p:nvSpPr>
        <p:spPr>
          <a:xfrm>
            <a:off x="5176900" y="3942723"/>
            <a:ext cx="381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Aarav Vishesh Dewangan</a:t>
            </a:r>
            <a:endParaRPr sz="1200">
              <a:solidFill>
                <a:srgbClr val="59595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</a:rPr>
              <a:t>Bruna Medeiros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Halleluya Mengesha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</a:rPr>
              <a:t>Hritik Jhaveri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595959"/>
                </a:solidFill>
              </a:rPr>
              <a:t>Veera Anand</a:t>
            </a:r>
            <a:endParaRPr sz="1200">
              <a:solidFill>
                <a:srgbClr val="595959"/>
              </a:solidFill>
            </a:endParaRPr>
          </a:p>
        </p:txBody>
      </p:sp>
      <p:sp>
        <p:nvSpPr>
          <p:cNvPr id="202" name="Google Shape;202;p1"/>
          <p:cNvSpPr txBox="1"/>
          <p:nvPr>
            <p:ph idx="4" type="body"/>
          </p:nvPr>
        </p:nvSpPr>
        <p:spPr>
          <a:xfrm>
            <a:off x="152400" y="4866125"/>
            <a:ext cx="36576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-US" sz="1100">
                <a:solidFill>
                  <a:srgbClr val="737373"/>
                </a:solidFill>
              </a:rPr>
              <a:t>Dec</a:t>
            </a:r>
            <a:r>
              <a:rPr i="1" lang="en-US" sz="1100">
                <a:solidFill>
                  <a:srgbClr val="737373"/>
                </a:solidFill>
              </a:rPr>
              <a:t> 2024</a:t>
            </a:r>
            <a:endParaRPr/>
          </a:p>
        </p:txBody>
      </p:sp>
      <p:pic>
        <p:nvPicPr>
          <p:cNvPr id="203" name="Google Shape;20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2301" cy="2401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3e948a7ec_0_13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g313e948a7ec_0_13"/>
          <p:cNvSpPr txBox="1"/>
          <p:nvPr>
            <p:ph type="title"/>
          </p:nvPr>
        </p:nvSpPr>
        <p:spPr>
          <a:xfrm>
            <a:off x="457200" y="274625"/>
            <a:ext cx="86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224F8A"/>
                </a:solidFill>
              </a:rPr>
              <a:t>Relational Modeling: EER Diagram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5" name="Google Shape;305;g313e948a7ec_0_13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313e948a7ec_0_13"/>
          <p:cNvSpPr txBox="1"/>
          <p:nvPr>
            <p:ph idx="1" type="body"/>
          </p:nvPr>
        </p:nvSpPr>
        <p:spPr>
          <a:xfrm>
            <a:off x="393575" y="1071075"/>
            <a:ext cx="3341400" cy="3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4F8A"/>
              </a:buClr>
              <a:buSzPts val="1800"/>
              <a:buAutoNum type="romanUcPeriod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tables and columns on</a:t>
            </a: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 Workbench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800"/>
              <a:buAutoNum type="romanUcPeriod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Primary Keys and Foreign Key </a:t>
            </a: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AutoNum type="romanUcPeriod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Relationships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tables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AutoNum type="romanUcPeriod"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Forward Engineered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generate table creation code (Data Definition Language)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800"/>
              <a:buAutoNum type="romanUcPeriod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Output: </a:t>
            </a: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Entity Relationship (EER) Diagram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313e948a7ec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450" y="925525"/>
            <a:ext cx="5104224" cy="395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13e948a7ec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600" y="145862"/>
            <a:ext cx="657725" cy="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b0433d7e6_0_23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g31b0433d7e6_0_23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SQL Query 1: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Identifying Renewable Energy Hotspots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15" name="Google Shape;315;g31b0433d7e6_0_23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g31b0433d7e6_0_23"/>
          <p:cNvSpPr txBox="1"/>
          <p:nvPr>
            <p:ph idx="1" type="body"/>
          </p:nvPr>
        </p:nvSpPr>
        <p:spPr>
          <a:xfrm>
            <a:off x="457200" y="1056425"/>
            <a:ext cx="84849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Help policymakers identify thriving regions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to replicate successful strategies in other areas and allocate resources more effectively.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7" name="Google Shape;317;g31b0433d7e6_0_23"/>
          <p:cNvGraphicFramePr/>
          <p:nvPr/>
        </p:nvGraphicFramePr>
        <p:xfrm>
          <a:off x="1080150" y="156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{95696882-1A09-4755-B577-27F33C002456}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Code: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Output: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8" name="Google Shape;318;g31b0433d7e6_0_23"/>
          <p:cNvPicPr preferRelativeResize="0"/>
          <p:nvPr/>
        </p:nvPicPr>
        <p:blipFill rotWithShape="1">
          <a:blip r:embed="rId3">
            <a:alphaModFix/>
          </a:blip>
          <a:srcRect b="0" l="0" r="0" t="1078"/>
          <a:stretch/>
        </p:blipFill>
        <p:spPr>
          <a:xfrm>
            <a:off x="457200" y="1987575"/>
            <a:ext cx="3596300" cy="258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g31b0433d7e6_0_23"/>
          <p:cNvCxnSpPr/>
          <p:nvPr/>
        </p:nvCxnSpPr>
        <p:spPr>
          <a:xfrm>
            <a:off x="4432625" y="1563400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0" name="Google Shape;320;g31b0433d7e6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760" y="2200313"/>
            <a:ext cx="3820387" cy="2158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b0433d7e6_0_59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g31b0433d7e6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825" y="1562287"/>
            <a:ext cx="3116601" cy="32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1b0433d7e6_0_59"/>
          <p:cNvSpPr txBox="1"/>
          <p:nvPr/>
        </p:nvSpPr>
        <p:spPr>
          <a:xfrm>
            <a:off x="613380" y="1174550"/>
            <a:ext cx="5486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Global Renewable Energy Capacity by Country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 and Energy Fuel Type</a:t>
            </a:r>
            <a:endParaRPr b="1" sz="11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28" name="Google Shape;328;g31b0433d7e6_0_59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g31b0433d7e6_0_59"/>
          <p:cNvSpPr txBox="1"/>
          <p:nvPr/>
        </p:nvSpPr>
        <p:spPr>
          <a:xfrm>
            <a:off x="3578950" y="3152200"/>
            <a:ext cx="409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/>
              <a:t>India</a:t>
            </a:r>
            <a:endParaRPr b="1" sz="700"/>
          </a:p>
        </p:txBody>
      </p:sp>
      <p:sp>
        <p:nvSpPr>
          <p:cNvPr id="330" name="Google Shape;330;g31b0433d7e6_0_59"/>
          <p:cNvSpPr txBox="1"/>
          <p:nvPr>
            <p:ph idx="1" type="body"/>
          </p:nvPr>
        </p:nvSpPr>
        <p:spPr>
          <a:xfrm>
            <a:off x="6100075" y="1534075"/>
            <a:ext cx="2934300" cy="31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Top 3 Hotspot Countries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per Energy Source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Hydro: 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China, Venezuela and Brazil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Solar: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China, 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India, and United States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●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Wind: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China, United Kingdom and United States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Key: 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Highlighted countries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have renewable energy capacities ranging from </a:t>
            </a: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200 - 225,000 MW</a:t>
            </a:r>
            <a:endParaRPr b="1"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Labeled countries 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exceed energy capacity of </a:t>
            </a: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3,000 Mw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1" name="Google Shape;331;g31b0433d7e6_0_59"/>
          <p:cNvSpPr txBox="1"/>
          <p:nvPr/>
        </p:nvSpPr>
        <p:spPr>
          <a:xfrm>
            <a:off x="507500" y="1981300"/>
            <a:ext cx="5118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Hydro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g31b0433d7e6_0_59"/>
          <p:cNvSpPr txBox="1"/>
          <p:nvPr/>
        </p:nvSpPr>
        <p:spPr>
          <a:xfrm>
            <a:off x="534050" y="3044500"/>
            <a:ext cx="4587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Solar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g31b0433d7e6_0_59"/>
          <p:cNvSpPr txBox="1"/>
          <p:nvPr/>
        </p:nvSpPr>
        <p:spPr>
          <a:xfrm>
            <a:off x="534050" y="4107700"/>
            <a:ext cx="4587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Wind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g31b0433d7e6_0_59"/>
          <p:cNvSpPr txBox="1"/>
          <p:nvPr/>
        </p:nvSpPr>
        <p:spPr>
          <a:xfrm>
            <a:off x="507500" y="1458863"/>
            <a:ext cx="685500" cy="1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Fuel Type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5" name="Google Shape;335;g31b0433d7e6_0_59"/>
          <p:cNvCxnSpPr/>
          <p:nvPr/>
        </p:nvCxnSpPr>
        <p:spPr>
          <a:xfrm flipH="1">
            <a:off x="6016650" y="1445550"/>
            <a:ext cx="900" cy="329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g31b0433d7e6_0_59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Query 1: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Identifying Renewable Energy Hotspots</a:t>
            </a:r>
            <a:endParaRPr sz="2000">
              <a:solidFill>
                <a:srgbClr val="224F8A"/>
              </a:solidFill>
            </a:endParaRPr>
          </a:p>
        </p:txBody>
      </p:sp>
      <p:cxnSp>
        <p:nvCxnSpPr>
          <p:cNvPr id="337" name="Google Shape;337;g31b0433d7e6_0_59"/>
          <p:cNvCxnSpPr/>
          <p:nvPr/>
        </p:nvCxnSpPr>
        <p:spPr>
          <a:xfrm>
            <a:off x="1317875" y="1597475"/>
            <a:ext cx="0" cy="32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g31b0433d7e6_0_59"/>
          <p:cNvCxnSpPr/>
          <p:nvPr/>
        </p:nvCxnSpPr>
        <p:spPr>
          <a:xfrm>
            <a:off x="476250" y="2636000"/>
            <a:ext cx="4308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g31b0433d7e6_0_59"/>
          <p:cNvCxnSpPr/>
          <p:nvPr/>
        </p:nvCxnSpPr>
        <p:spPr>
          <a:xfrm>
            <a:off x="534050" y="3765000"/>
            <a:ext cx="43083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0" name="Google Shape;340;g31b0433d7e6_0_59"/>
          <p:cNvPicPr preferRelativeResize="0"/>
          <p:nvPr/>
        </p:nvPicPr>
        <p:blipFill rotWithShape="1">
          <a:blip r:embed="rId4">
            <a:alphaModFix/>
          </a:blip>
          <a:srcRect b="53957" l="0" r="52839" t="0"/>
          <a:stretch/>
        </p:blipFill>
        <p:spPr>
          <a:xfrm>
            <a:off x="4784550" y="1551275"/>
            <a:ext cx="685500" cy="75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1b0433d7e6_0_59"/>
          <p:cNvPicPr preferRelativeResize="0"/>
          <p:nvPr/>
        </p:nvPicPr>
        <p:blipFill rotWithShape="1">
          <a:blip r:embed="rId4">
            <a:alphaModFix/>
          </a:blip>
          <a:srcRect b="0" l="0" r="0" t="65182"/>
          <a:stretch/>
        </p:blipFill>
        <p:spPr>
          <a:xfrm>
            <a:off x="4788225" y="2301675"/>
            <a:ext cx="1194550" cy="4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ede4213ed_1_104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g31ede4213ed_1_104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SQL Query 2: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Emissions Compliance </a:t>
            </a:r>
            <a:r>
              <a:rPr lang="en-US" sz="2000">
                <a:solidFill>
                  <a:srgbClr val="224F8A"/>
                </a:solidFill>
              </a:rPr>
              <a:t>Monitoring</a:t>
            </a:r>
            <a:r>
              <a:rPr lang="en-US" sz="2000">
                <a:solidFill>
                  <a:srgbClr val="224F8A"/>
                </a:solidFill>
              </a:rPr>
              <a:t> 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48" name="Google Shape;348;g31ede4213ed_1_104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g31ede4213ed_1_104"/>
          <p:cNvSpPr txBox="1"/>
          <p:nvPr>
            <p:ph idx="1" type="body"/>
          </p:nvPr>
        </p:nvSpPr>
        <p:spPr>
          <a:xfrm>
            <a:off x="457200" y="1103175"/>
            <a:ext cx="8229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 energy fuel types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that contribute the most to CO₂ emissions to strategize on transitioning from high-emission fuels to cleaner, low-emission alternatives.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graphicFrame>
        <p:nvGraphicFramePr>
          <p:cNvPr id="350" name="Google Shape;350;g31ede4213ed_1_104"/>
          <p:cNvGraphicFramePr/>
          <p:nvPr/>
        </p:nvGraphicFramePr>
        <p:xfrm>
          <a:off x="1080150" y="156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{95696882-1A09-4755-B577-27F33C002456}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Code: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Output: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51" name="Google Shape;351;g31ede4213ed_1_104"/>
          <p:cNvCxnSpPr/>
          <p:nvPr/>
        </p:nvCxnSpPr>
        <p:spPr>
          <a:xfrm>
            <a:off x="4432625" y="1713025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g31ede4213ed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97" y="1959600"/>
            <a:ext cx="3770403" cy="26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31ede4213ed_1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525" y="2167250"/>
            <a:ext cx="4432050" cy="18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ede4213ed_1_135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g31ede4213ed_1_135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</a:t>
            </a:r>
            <a:r>
              <a:rPr lang="en-US">
                <a:solidFill>
                  <a:srgbClr val="224F8A"/>
                </a:solidFill>
              </a:rPr>
              <a:t>Query </a:t>
            </a:r>
            <a:r>
              <a:rPr lang="en-US">
                <a:solidFill>
                  <a:srgbClr val="224F8A"/>
                </a:solidFill>
              </a:rPr>
              <a:t>2: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Emissions Compliance Monitoring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60" name="Google Shape;360;g31ede4213ed_1_135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1" name="Google Shape;361;g31ede4213ed_1_135"/>
          <p:cNvCxnSpPr/>
          <p:nvPr/>
        </p:nvCxnSpPr>
        <p:spPr>
          <a:xfrm>
            <a:off x="3245375" y="1528588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g31ede4213ed_1_135"/>
          <p:cNvSpPr txBox="1"/>
          <p:nvPr/>
        </p:nvSpPr>
        <p:spPr>
          <a:xfrm>
            <a:off x="1360798" y="1108575"/>
            <a:ext cx="3277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CO₂ Emissions per 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Energy Fuel Types</a:t>
            </a:r>
            <a:endParaRPr b="1" sz="13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63" name="Google Shape;363;g31ede4213ed_1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5" y="1471608"/>
            <a:ext cx="4320798" cy="279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31ede4213ed_1_135"/>
          <p:cNvPicPr preferRelativeResize="0"/>
          <p:nvPr/>
        </p:nvPicPr>
        <p:blipFill rotWithShape="1">
          <a:blip r:embed="rId4">
            <a:alphaModFix/>
          </a:blip>
          <a:srcRect b="0" l="24035" r="0" t="0"/>
          <a:stretch/>
        </p:blipFill>
        <p:spPr>
          <a:xfrm>
            <a:off x="689125" y="4304788"/>
            <a:ext cx="4811749" cy="4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31ede4213ed_1_135"/>
          <p:cNvSpPr txBox="1"/>
          <p:nvPr/>
        </p:nvSpPr>
        <p:spPr>
          <a:xfrm>
            <a:off x="5656425" y="1831525"/>
            <a:ext cx="32772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Breakdown of CO₂ emissions per fuel type.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Insights: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Petcoke 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and 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Coal 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remain the largest contributors to emissions.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Overall decrease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in emissions 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throughout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the years. 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6" name="Google Shape;366;g31ede4213ed_1_135"/>
          <p:cNvSpPr txBox="1"/>
          <p:nvPr/>
        </p:nvSpPr>
        <p:spPr>
          <a:xfrm rot="-5400000">
            <a:off x="-465900" y="2783588"/>
            <a:ext cx="20154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oto Sans"/>
                <a:ea typeface="Noto Sans"/>
                <a:cs typeface="Noto Sans"/>
                <a:sym typeface="Noto Sans"/>
              </a:rPr>
              <a:t>Average Emissions (kg CO2)</a:t>
            </a:r>
            <a:endParaRPr b="1" sz="11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367" name="Google Shape;367;g31ede4213ed_1_135"/>
          <p:cNvCxnSpPr/>
          <p:nvPr/>
        </p:nvCxnSpPr>
        <p:spPr>
          <a:xfrm>
            <a:off x="5500875" y="1402075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ede4213ed_1_163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31ede4213ed_1_163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</a:t>
            </a:r>
            <a:r>
              <a:rPr lang="en-US">
                <a:solidFill>
                  <a:srgbClr val="224F8A"/>
                </a:solidFill>
              </a:rPr>
              <a:t>Query </a:t>
            </a:r>
            <a:r>
              <a:rPr lang="en-US">
                <a:solidFill>
                  <a:srgbClr val="224F8A"/>
                </a:solidFill>
              </a:rPr>
              <a:t>2: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Emissions Compliance Monitoring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74" name="Google Shape;374;g31ede4213ed_1_163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5" name="Google Shape;375;g31ede4213ed_1_163"/>
          <p:cNvCxnSpPr/>
          <p:nvPr/>
        </p:nvCxnSpPr>
        <p:spPr>
          <a:xfrm>
            <a:off x="4930575" y="1639800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g31ede4213ed_1_163"/>
          <p:cNvSpPr txBox="1"/>
          <p:nvPr/>
        </p:nvSpPr>
        <p:spPr>
          <a:xfrm rot="-5400000">
            <a:off x="-645950" y="2795050"/>
            <a:ext cx="21885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oto Sans"/>
                <a:ea typeface="Noto Sans"/>
                <a:cs typeface="Noto Sans"/>
                <a:sym typeface="Noto Sans"/>
              </a:rPr>
              <a:t>Average Emissions (kg CO2)</a:t>
            </a:r>
            <a:endParaRPr b="1" sz="11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7" name="Google Shape;377;g31ede4213ed_1_163"/>
          <p:cNvSpPr txBox="1"/>
          <p:nvPr/>
        </p:nvSpPr>
        <p:spPr>
          <a:xfrm>
            <a:off x="641601" y="1351825"/>
            <a:ext cx="4165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Renewable Vs Non-Renewable - CO₂ Emissions</a:t>
            </a:r>
            <a:endParaRPr b="1" sz="13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78" name="Google Shape;378;g31ede4213ed_1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50" y="1681699"/>
            <a:ext cx="3863591" cy="23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1ede4213ed_1_163"/>
          <p:cNvPicPr preferRelativeResize="0"/>
          <p:nvPr/>
        </p:nvPicPr>
        <p:blipFill rotWithShape="1">
          <a:blip r:embed="rId4">
            <a:alphaModFix/>
          </a:blip>
          <a:srcRect b="0" l="0" r="78133" t="0"/>
          <a:stretch/>
        </p:blipFill>
        <p:spPr>
          <a:xfrm>
            <a:off x="475250" y="4133625"/>
            <a:ext cx="1640850" cy="5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1ede4213ed_1_163"/>
          <p:cNvSpPr txBox="1"/>
          <p:nvPr/>
        </p:nvSpPr>
        <p:spPr>
          <a:xfrm>
            <a:off x="5199525" y="1862425"/>
            <a:ext cx="34950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Breakdown of CO₂ emissions of renewable vs. non-renewables.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Insights</a:t>
            </a: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Stark contrast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between renewable and non-renewable CO2 emissions.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Decrease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between non-renewables from 2016-2018 but sharp increase in 2019.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b0433d7e6_0_38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g31b0433d7e6_0_38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SQL Query 3: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Economic Impact by Fuel Type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387" name="Google Shape;387;g31b0433d7e6_0_38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g31b0433d7e6_0_38"/>
          <p:cNvSpPr txBox="1"/>
          <p:nvPr>
            <p:ph idx="1" type="body"/>
          </p:nvPr>
        </p:nvSpPr>
        <p:spPr>
          <a:xfrm>
            <a:off x="457200" y="1149625"/>
            <a:ext cx="8229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Analyze the economic contribution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of power plants by fuel type in terms of employment.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the fuel types generating the most employment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9" name="Google Shape;389;g31b0433d7e6_0_38"/>
          <p:cNvGraphicFramePr/>
          <p:nvPr/>
        </p:nvGraphicFramePr>
        <p:xfrm>
          <a:off x="952500" y="173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{95696882-1A09-4755-B577-27F33C002456}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Code: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Output: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90" name="Google Shape;390;g31b0433d7e6_0_38"/>
          <p:cNvCxnSpPr/>
          <p:nvPr/>
        </p:nvCxnSpPr>
        <p:spPr>
          <a:xfrm>
            <a:off x="4572000" y="1738225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1" name="Google Shape;391;g31b0433d7e6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24950"/>
            <a:ext cx="3832555" cy="23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31b0433d7e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251" y="2321950"/>
            <a:ext cx="3749350" cy="212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b0433d7e6_0_89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g31b0433d7e6_0_89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9" name="Google Shape;399;g31b0433d7e6_0_89"/>
          <p:cNvPicPr preferRelativeResize="0"/>
          <p:nvPr/>
        </p:nvPicPr>
        <p:blipFill rotWithShape="1">
          <a:blip r:embed="rId3">
            <a:alphaModFix/>
          </a:blip>
          <a:srcRect b="10012" l="0" r="22486" t="18209"/>
          <a:stretch/>
        </p:blipFill>
        <p:spPr>
          <a:xfrm>
            <a:off x="356375" y="1689400"/>
            <a:ext cx="5311022" cy="260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1b0433d7e6_0_89"/>
          <p:cNvSpPr txBox="1"/>
          <p:nvPr/>
        </p:nvSpPr>
        <p:spPr>
          <a:xfrm>
            <a:off x="5875625" y="1794225"/>
            <a:ext cx="3078000" cy="2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Top Employment Trends: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Gas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consistently employs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2-3 times more 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workers than other fuel types.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Oil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coal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and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petcoke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have seen an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18.15%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decline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in employees over the past 6 years.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Employment in all renewable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energy fuel types has remained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stagnant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over the same period.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1" name="Google Shape;401;g31b0433d7e6_0_89"/>
          <p:cNvSpPr txBox="1"/>
          <p:nvPr/>
        </p:nvSpPr>
        <p:spPr>
          <a:xfrm>
            <a:off x="1049725" y="1320100"/>
            <a:ext cx="3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Yearly Total Employee Per Energy Fuel Type</a:t>
            </a:r>
            <a:endParaRPr b="1" sz="11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02" name="Google Shape;402;g31b0433d7e6_0_89"/>
          <p:cNvSpPr txBox="1"/>
          <p:nvPr>
            <p:ph type="title"/>
          </p:nvPr>
        </p:nvSpPr>
        <p:spPr>
          <a:xfrm>
            <a:off x="457200" y="274636"/>
            <a:ext cx="8229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Query 3: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24F8A"/>
                </a:solidFill>
              </a:rPr>
              <a:t>Economic Impact by Fuel Type</a:t>
            </a:r>
            <a:endParaRPr sz="2000">
              <a:solidFill>
                <a:srgbClr val="224F8A"/>
              </a:solidFill>
            </a:endParaRPr>
          </a:p>
        </p:txBody>
      </p:sp>
      <p:cxnSp>
        <p:nvCxnSpPr>
          <p:cNvPr id="403" name="Google Shape;403;g31b0433d7e6_0_89"/>
          <p:cNvCxnSpPr/>
          <p:nvPr/>
        </p:nvCxnSpPr>
        <p:spPr>
          <a:xfrm>
            <a:off x="5819600" y="1554525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b0433d7e6_0_44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g31b0433d7e6_0_44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SQL Query 4: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>
                <a:solidFill>
                  <a:srgbClr val="224F8A"/>
                </a:solidFill>
              </a:rPr>
              <a:t>Economic Impact by Fuel Type - Gender Gap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410" name="Google Shape;410;g31b0433d7e6_0_44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g31b0433d7e6_0_44"/>
          <p:cNvSpPr txBox="1"/>
          <p:nvPr>
            <p:ph idx="1" type="body"/>
          </p:nvPr>
        </p:nvSpPr>
        <p:spPr>
          <a:xfrm>
            <a:off x="457200" y="1060325"/>
            <a:ext cx="83955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xamine women representation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in total employees across different energy fuel types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ighlight gender disparities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and promote discussions on improving women's representation in the sector.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12" name="Google Shape;412;g31b0433d7e6_0_44"/>
          <p:cNvSpPr txBox="1"/>
          <p:nvPr/>
        </p:nvSpPr>
        <p:spPr>
          <a:xfrm>
            <a:off x="652450" y="2631550"/>
            <a:ext cx="1337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g31b0433d7e6_0_44"/>
          <p:cNvSpPr txBox="1"/>
          <p:nvPr/>
        </p:nvSpPr>
        <p:spPr>
          <a:xfrm>
            <a:off x="685075" y="2664175"/>
            <a:ext cx="13374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cc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14" name="Google Shape;414;g31b0433d7e6_0_44"/>
          <p:cNvGraphicFramePr/>
          <p:nvPr/>
        </p:nvGraphicFramePr>
        <p:xfrm>
          <a:off x="457200" y="173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{95696882-1A09-4755-B577-27F33C002456}</a:tableStyleId>
              </a:tblPr>
              <a:tblGrid>
                <a:gridCol w="4118625"/>
                <a:gridCol w="4118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Code: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224F8A"/>
                          </a:solidFill>
                        </a:rPr>
                        <a:t>              </a:t>
                      </a:r>
                      <a:r>
                        <a:rPr b="1" lang="en-US">
                          <a:solidFill>
                            <a:srgbClr val="224F8A"/>
                          </a:solidFill>
                        </a:rPr>
                        <a:t>Output:</a:t>
                      </a:r>
                      <a:endParaRPr b="1">
                        <a:solidFill>
                          <a:srgbClr val="224F8A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15" name="Google Shape;415;g31b0433d7e6_0_44"/>
          <p:cNvCxnSpPr/>
          <p:nvPr/>
        </p:nvCxnSpPr>
        <p:spPr>
          <a:xfrm>
            <a:off x="4385325" y="1795150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6" name="Google Shape;416;g31b0433d7e6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775" y="2485125"/>
            <a:ext cx="4489751" cy="155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1b0433d7e6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00" y="2134425"/>
            <a:ext cx="3994874" cy="25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b0433d7e6_0_95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g31b0433d7e6_0_95"/>
          <p:cNvSpPr txBox="1"/>
          <p:nvPr>
            <p:ph type="title"/>
          </p:nvPr>
        </p:nvSpPr>
        <p:spPr>
          <a:xfrm>
            <a:off x="457200" y="276361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Report Query 4: 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>
                <a:solidFill>
                  <a:srgbClr val="224F8A"/>
                </a:solidFill>
              </a:rPr>
              <a:t>Economic Impact for Non-Renewable Energy - Gender Gap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424" name="Google Shape;424;g31b0433d7e6_0_95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g31b0433d7e6_0_95"/>
          <p:cNvSpPr txBox="1"/>
          <p:nvPr/>
        </p:nvSpPr>
        <p:spPr>
          <a:xfrm>
            <a:off x="6185650" y="1608525"/>
            <a:ext cx="28143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Insights: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Significant gender gap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with men dominating the field, hinting at systemic issues in recruiting or retaining female employees.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 coal, oil, and petcoke sectors,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female employment is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below 21%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indicating significant gender disparity.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Near-equal distribution in the aggregate of all power plants.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26" name="Google Shape;426;g31b0433d7e6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8" y="1608525"/>
            <a:ext cx="4546025" cy="305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31b0433d7e6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800" y="1532092"/>
            <a:ext cx="779262" cy="25943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g31b0433d7e6_0_95"/>
          <p:cNvCxnSpPr/>
          <p:nvPr/>
        </p:nvCxnSpPr>
        <p:spPr>
          <a:xfrm>
            <a:off x="6185650" y="1532100"/>
            <a:ext cx="0" cy="29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g31b0433d7e6_0_95"/>
          <p:cNvSpPr txBox="1"/>
          <p:nvPr/>
        </p:nvSpPr>
        <p:spPr>
          <a:xfrm>
            <a:off x="257675" y="1222200"/>
            <a:ext cx="514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Gender Comparison - 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Employment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 by Energy Source </a:t>
            </a:r>
            <a:endParaRPr b="1"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(Fuel Type)</a:t>
            </a:r>
            <a:endParaRPr b="1" sz="11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0" name="Google Shape;430;g31b0433d7e6_0_95"/>
          <p:cNvSpPr txBox="1"/>
          <p:nvPr/>
        </p:nvSpPr>
        <p:spPr>
          <a:xfrm>
            <a:off x="940050" y="4695075"/>
            <a:ext cx="478500" cy="1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Coal</a:t>
            </a:r>
            <a:endParaRPr b="1"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1" name="Google Shape;431;g31b0433d7e6_0_95"/>
          <p:cNvSpPr txBox="1"/>
          <p:nvPr/>
        </p:nvSpPr>
        <p:spPr>
          <a:xfrm>
            <a:off x="1993400" y="4695075"/>
            <a:ext cx="478500" cy="1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Gas</a:t>
            </a:r>
            <a:endParaRPr b="1"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2" name="Google Shape;432;g31b0433d7e6_0_95"/>
          <p:cNvSpPr txBox="1"/>
          <p:nvPr/>
        </p:nvSpPr>
        <p:spPr>
          <a:xfrm>
            <a:off x="3199150" y="4695075"/>
            <a:ext cx="478500" cy="1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Oil</a:t>
            </a:r>
            <a:endParaRPr b="1"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3" name="Google Shape;433;g31b0433d7e6_0_95"/>
          <p:cNvSpPr txBox="1"/>
          <p:nvPr/>
        </p:nvSpPr>
        <p:spPr>
          <a:xfrm>
            <a:off x="4140900" y="4695075"/>
            <a:ext cx="709800" cy="15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Petcoke</a:t>
            </a:r>
            <a:endParaRPr b="1"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34" name="Google Shape;434;g31b0433d7e6_0_95"/>
          <p:cNvSpPr txBox="1"/>
          <p:nvPr/>
        </p:nvSpPr>
        <p:spPr>
          <a:xfrm rot="-5400000">
            <a:off x="-751975" y="2947725"/>
            <a:ext cx="21885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Noto Sans"/>
                <a:ea typeface="Noto Sans"/>
                <a:cs typeface="Noto Sans"/>
                <a:sym typeface="Noto Sans"/>
              </a:rPr>
              <a:t>Percentage of Employees (%)</a:t>
            </a:r>
            <a:endParaRPr b="1" sz="1100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ede4213ed_1_220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g31ede4213ed_1_220"/>
          <p:cNvSpPr txBox="1"/>
          <p:nvPr>
            <p:ph type="title"/>
          </p:nvPr>
        </p:nvSpPr>
        <p:spPr>
          <a:xfrm>
            <a:off x="457200" y="274625"/>
            <a:ext cx="39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Agenda</a:t>
            </a:r>
            <a:endParaRPr>
              <a:solidFill>
                <a:srgbClr val="224F8A"/>
              </a:solidFill>
            </a:endParaRPr>
          </a:p>
        </p:txBody>
      </p:sp>
      <p:sp>
        <p:nvSpPr>
          <p:cNvPr id="210" name="Google Shape;210;g31ede4213ed_1_220"/>
          <p:cNvSpPr txBox="1"/>
          <p:nvPr>
            <p:ph idx="1" type="body"/>
          </p:nvPr>
        </p:nvSpPr>
        <p:spPr>
          <a:xfrm>
            <a:off x="457200" y="981900"/>
            <a:ext cx="29718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Arial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Executive Summary 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Business Use Cases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Methodology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Data Analysis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Visualizations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Recommendations</a:t>
            </a:r>
            <a:endParaRPr b="1" sz="1500">
              <a:latin typeface="Noto Sans"/>
              <a:ea typeface="Noto Sans"/>
              <a:cs typeface="Noto Sans"/>
              <a:sym typeface="Noto Sans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500"/>
              <a:buFont typeface="Noto Sans"/>
              <a:buAutoNum type="arabicPeriod"/>
            </a:pPr>
            <a:r>
              <a:rPr b="1" lang="en-US" sz="1500">
                <a:latin typeface="Noto Sans"/>
                <a:ea typeface="Noto Sans"/>
                <a:cs typeface="Noto Sans"/>
                <a:sym typeface="Noto Sans"/>
              </a:rPr>
              <a:t>Lessons Learned</a:t>
            </a:r>
            <a:endParaRPr sz="1400"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211" name="Google Shape;211;g31ede4213ed_1_220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31ede4213ed_1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050" y="885301"/>
            <a:ext cx="5919949" cy="39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b0433d7e6_0_101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g31b0433d7e6_0_101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Dashboard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Employment</a:t>
            </a:r>
            <a:r>
              <a:rPr lang="en-US" sz="2000">
                <a:solidFill>
                  <a:srgbClr val="224F8A"/>
                </a:solidFill>
              </a:rPr>
              <a:t> Trend </a:t>
            </a:r>
            <a:endParaRPr sz="2700">
              <a:solidFill>
                <a:srgbClr val="224F8A"/>
              </a:solidFill>
            </a:endParaRPr>
          </a:p>
        </p:txBody>
      </p:sp>
      <p:sp>
        <p:nvSpPr>
          <p:cNvPr id="441" name="Google Shape;441;g31b0433d7e6_0_101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2" name="Google Shape;442;g31b0433d7e6_0_101"/>
          <p:cNvSpPr txBox="1"/>
          <p:nvPr/>
        </p:nvSpPr>
        <p:spPr>
          <a:xfrm>
            <a:off x="211300" y="1474050"/>
            <a:ext cx="28143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Top Insights: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Gas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consistently employs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2-3 times more 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workers than other fuel types.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Significant gender gap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, with men dominating the field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43" name="Google Shape;443;g31b0433d7e6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594" y="213512"/>
            <a:ext cx="5893405" cy="471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ede4213ed_1_232"/>
          <p:cNvSpPr/>
          <p:nvPr/>
        </p:nvSpPr>
        <p:spPr>
          <a:xfrm>
            <a:off x="0" y="0"/>
            <a:ext cx="9144000" cy="1056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g31ede4213ed_1_232"/>
          <p:cNvSpPr txBox="1"/>
          <p:nvPr>
            <p:ph type="title"/>
          </p:nvPr>
        </p:nvSpPr>
        <p:spPr>
          <a:xfrm>
            <a:off x="457200" y="274636"/>
            <a:ext cx="822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Dashboard</a:t>
            </a:r>
            <a:endParaRPr>
              <a:solidFill>
                <a:srgbClr val="224F8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224F8A"/>
                </a:solidFill>
              </a:rPr>
              <a:t>CO₂ Emission Trend</a:t>
            </a:r>
            <a:endParaRPr sz="2700">
              <a:solidFill>
                <a:srgbClr val="224F8A"/>
              </a:solidFill>
            </a:endParaRPr>
          </a:p>
        </p:txBody>
      </p:sp>
      <p:sp>
        <p:nvSpPr>
          <p:cNvPr id="450" name="Google Shape;450;g31ede4213ed_1_232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g31ede4213ed_1_232"/>
          <p:cNvPicPr preferRelativeResize="0"/>
          <p:nvPr/>
        </p:nvPicPr>
        <p:blipFill rotWithShape="1">
          <a:blip r:embed="rId3">
            <a:alphaModFix/>
          </a:blip>
          <a:srcRect b="465" l="0" r="0" t="455"/>
          <a:stretch/>
        </p:blipFill>
        <p:spPr>
          <a:xfrm>
            <a:off x="3198250" y="283600"/>
            <a:ext cx="5782299" cy="45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1ede4213ed_1_232"/>
          <p:cNvSpPr txBox="1"/>
          <p:nvPr/>
        </p:nvSpPr>
        <p:spPr>
          <a:xfrm>
            <a:off x="211300" y="1474050"/>
            <a:ext cx="28143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Top Insights:</a:t>
            </a:r>
            <a:endParaRPr b="1"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Non-renewable Fuels significantly dominate the CO₂ emissions.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"/>
              <a:buChar char="●"/>
            </a:pP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Coal and Gas contribute the majority of the CO2 emissions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b0433d7e6_0_108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g31b0433d7e6_0_108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Recommendations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459" name="Google Shape;459;g31b0433d7e6_0_108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g31b0433d7e6_0_108"/>
          <p:cNvSpPr txBox="1"/>
          <p:nvPr>
            <p:ph idx="1" type="body"/>
          </p:nvPr>
        </p:nvSpPr>
        <p:spPr>
          <a:xfrm>
            <a:off x="342225" y="886450"/>
            <a:ext cx="67671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Identifying Renewable Energy Hotspots:</a:t>
            </a: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Identified hotspot countries</a:t>
            </a:r>
            <a:r>
              <a:rPr b="1"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indicate potential opportunities for further investment 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Hotspot countries can assist untapped countries in implementing renewable energy sources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Energy Generation Performance Monitoring:</a:t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Improve Forecasting Accuracy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Enhance Operational Efficiency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Develop Real-Time Monitoring Systems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Regional Economic Impact by Fuel Type</a:t>
            </a:r>
            <a:r>
              <a:rPr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Expand workforce training and development in renewable energy sectors.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Boost investment and innovation to attract talent to renewables.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Strengthen industry-education partnerships to build a skilled workforce.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Economic Impact by Fuel Type - Gender Gap:</a:t>
            </a:r>
            <a:endParaRPr b="1"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Boost women workforce in non renewable fuel type power plants.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Promote Gender Diversity in Renewable Energy.</a:t>
            </a:r>
            <a:endParaRPr sz="11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"/>
              <a:buChar char="➔"/>
            </a:pPr>
            <a:r>
              <a:rPr lang="en-US" sz="11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Awareness Campaigns to Reduce Stereotypes.</a:t>
            </a:r>
            <a:endParaRPr sz="11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61" name="Google Shape;461;g31b0433d7e6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100" y="1828100"/>
            <a:ext cx="2743900" cy="27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1b0433d7e6_0_122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g31b0433d7e6_0_122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Lessons Learned</a:t>
            </a:r>
            <a:endParaRPr sz="2000">
              <a:solidFill>
                <a:srgbClr val="224F8A"/>
              </a:solidFill>
            </a:endParaRPr>
          </a:p>
        </p:txBody>
      </p:sp>
      <p:sp>
        <p:nvSpPr>
          <p:cNvPr id="468" name="Google Shape;468;g31b0433d7e6_0_122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g31b0433d7e6_0_122"/>
          <p:cNvSpPr txBox="1"/>
          <p:nvPr>
            <p:ph idx="1" type="body"/>
          </p:nvPr>
        </p:nvSpPr>
        <p:spPr>
          <a:xfrm>
            <a:off x="0" y="918675"/>
            <a:ext cx="6535200" cy="3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Women are still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represented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employment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Providing Context: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Paris Agreement (Treaty) 2016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United States and China main contributors.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United States joined in 2016, exited 2017-2020 and rejoined in 2021 (might withdraw in 2025). State-level initiatives also may impact USA's contribution.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China is an emerging leader during United States’s shifting positions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Hydro is still most popular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within renewable energy sources for e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fficiency and c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ost.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 remains dominant in the employment sector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highlighting its continued importance in the energy mix.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Employment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suggests that there has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been an increase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number of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plants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generating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renewable energy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Stagnation in renewables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emphasizes the importance of innovation and strategic investment to drive growth.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31b0433d7e6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200" y="1459295"/>
            <a:ext cx="2608875" cy="25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ede4213ed_1_390"/>
          <p:cNvSpPr txBox="1"/>
          <p:nvPr>
            <p:ph type="ctrTitle"/>
          </p:nvPr>
        </p:nvSpPr>
        <p:spPr>
          <a:xfrm>
            <a:off x="2612550" y="2013750"/>
            <a:ext cx="3918900" cy="11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24F8A"/>
                </a:solidFill>
                <a:latin typeface="Garamond"/>
                <a:ea typeface="Garamond"/>
                <a:cs typeface="Garamond"/>
                <a:sym typeface="Garamond"/>
              </a:rPr>
              <a:t>Questions?</a:t>
            </a:r>
            <a:endParaRPr b="1" sz="3000">
              <a:solidFill>
                <a:srgbClr val="224F8A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76" name="Google Shape;476;g31ede4213ed_1_390"/>
          <p:cNvSpPr txBox="1"/>
          <p:nvPr>
            <p:ph idx="12" type="sldNum"/>
          </p:nvPr>
        </p:nvSpPr>
        <p:spPr>
          <a:xfrm>
            <a:off x="84628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224F8A"/>
                </a:solidFill>
              </a:rPr>
              <a:t>‹#›</a:t>
            </a:fld>
            <a:endParaRPr>
              <a:solidFill>
                <a:srgbClr val="224F8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b0433d7e6_0_130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g31b0433d7e6_0_130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Data Overview</a:t>
            </a:r>
            <a:endParaRPr>
              <a:solidFill>
                <a:srgbClr val="224F8A"/>
              </a:solidFill>
            </a:endParaRPr>
          </a:p>
        </p:txBody>
      </p:sp>
      <p:sp>
        <p:nvSpPr>
          <p:cNvPr id="219" name="Google Shape;219;g31b0433d7e6_0_130"/>
          <p:cNvSpPr txBox="1"/>
          <p:nvPr>
            <p:ph idx="1" type="body"/>
          </p:nvPr>
        </p:nvSpPr>
        <p:spPr>
          <a:xfrm>
            <a:off x="255675" y="1017900"/>
            <a:ext cx="38166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300"/>
              <a:buFont typeface="Arial"/>
              <a:buChar char="●"/>
            </a:pP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34,937 records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 of </a:t>
            </a: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164 countries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○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72%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of the world’s electricity generation capacity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300"/>
              <a:buFont typeface="Noto Sans"/>
              <a:buChar char="●"/>
            </a:pP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Each record contains: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300"/>
              <a:buFont typeface="Arial"/>
              <a:buChar char="○"/>
            </a:pP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Power plant details </a:t>
            </a:r>
            <a:r>
              <a:rPr lang="en-US" sz="1300">
                <a:latin typeface="Noto Sans"/>
                <a:ea typeface="Noto Sans"/>
                <a:cs typeface="Noto Sans"/>
                <a:sym typeface="Noto Sans"/>
              </a:rPr>
              <a:t>(2013 to 2017):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geolocations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energy source 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plant capacity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yearly actual and estimated energy generation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798" lvl="2" marL="100583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■"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ownership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oto Sans"/>
              <a:ea typeface="Noto Sans"/>
              <a:cs typeface="Noto Sans"/>
              <a:sym typeface="Noto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300"/>
              <a:buChar char="●"/>
            </a:pPr>
            <a:r>
              <a:rPr b="1"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Data Quality</a:t>
            </a:r>
            <a:r>
              <a:rPr lang="en-US" sz="13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sz="1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○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&gt; 90% of plants in the US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reported energy generation data.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1" marL="7315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F8A"/>
              </a:buClr>
              <a:buSzPts val="1200"/>
              <a:buFont typeface="Noto Sans"/>
              <a:buChar char="○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&lt; 50% of plants for other countries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reported their energy generation data</a:t>
            </a:r>
            <a:endParaRPr sz="1200"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pic>
        <p:nvPicPr>
          <p:cNvPr id="220" name="Google Shape;220;g31b0433d7e6_0_130"/>
          <p:cNvPicPr preferRelativeResize="0"/>
          <p:nvPr/>
        </p:nvPicPr>
        <p:blipFill rotWithShape="1">
          <a:blip r:embed="rId3">
            <a:alphaModFix/>
          </a:blip>
          <a:srcRect b="0" l="8936" r="6675" t="0"/>
          <a:stretch/>
        </p:blipFill>
        <p:spPr>
          <a:xfrm>
            <a:off x="4358725" y="1533000"/>
            <a:ext cx="4626127" cy="2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b0433d7e6_0_130"/>
          <p:cNvPicPr preferRelativeResize="0"/>
          <p:nvPr/>
        </p:nvPicPr>
        <p:blipFill rotWithShape="1">
          <a:blip r:embed="rId4">
            <a:alphaModFix/>
          </a:blip>
          <a:srcRect b="23307" l="0" r="73399" t="18640"/>
          <a:stretch/>
        </p:blipFill>
        <p:spPr>
          <a:xfrm>
            <a:off x="8545825" y="3327975"/>
            <a:ext cx="438974" cy="9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1b0433d7e6_0_130"/>
          <p:cNvSpPr txBox="1"/>
          <p:nvPr/>
        </p:nvSpPr>
        <p:spPr>
          <a:xfrm>
            <a:off x="4358800" y="1207800"/>
            <a:ext cx="4496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Power Plants by Capacity (MW) and Fuel Type</a:t>
            </a:r>
            <a:endParaRPr b="1" i="0" sz="1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23" name="Google Shape;223;g31b0433d7e6_0_130"/>
          <p:cNvCxnSpPr/>
          <p:nvPr/>
        </p:nvCxnSpPr>
        <p:spPr>
          <a:xfrm flipH="1">
            <a:off x="4123825" y="1010613"/>
            <a:ext cx="14700" cy="379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g31b0433d7e6_0_130"/>
          <p:cNvSpPr txBox="1"/>
          <p:nvPr>
            <p:ph idx="1" type="body"/>
          </p:nvPr>
        </p:nvSpPr>
        <p:spPr>
          <a:xfrm>
            <a:off x="4358788" y="4403225"/>
            <a:ext cx="46260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1" lang="en-US" sz="1100">
                <a:latin typeface="Arial"/>
                <a:ea typeface="Arial"/>
                <a:cs typeface="Arial"/>
                <a:sym typeface="Arial"/>
              </a:rPr>
              <a:t>Data Source: </a:t>
            </a:r>
            <a:r>
              <a:rPr i="1"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Global Power Plant Database</a:t>
            </a:r>
            <a:endParaRPr i="1" sz="1100"/>
          </a:p>
        </p:txBody>
      </p:sp>
      <p:sp>
        <p:nvSpPr>
          <p:cNvPr id="225" name="Google Shape;225;g31b0433d7e6_0_130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Executive Summary</a:t>
            </a:r>
            <a:endParaRPr>
              <a:solidFill>
                <a:srgbClr val="224F8A"/>
              </a:solidFill>
            </a:endParaRPr>
          </a:p>
        </p:txBody>
      </p:sp>
      <p:sp>
        <p:nvSpPr>
          <p:cNvPr id="232" name="Google Shape;232;p2"/>
          <p:cNvSpPr txBox="1"/>
          <p:nvPr>
            <p:ph idx="1" type="body"/>
          </p:nvPr>
        </p:nvSpPr>
        <p:spPr>
          <a:xfrm>
            <a:off x="457200" y="1147450"/>
            <a:ext cx="82296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Noto Sans"/>
                <a:ea typeface="Noto Sans"/>
                <a:cs typeface="Noto Sans"/>
                <a:sym typeface="Noto Sans"/>
              </a:rPr>
              <a:t>Problem Statement:</a:t>
            </a:r>
            <a:endParaRPr b="1" sz="14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Energy stakeholders lack actionable insights to identify renewable energy investment opportunities, ensure emission compliance, and quantify the economic contributions of power plants.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Goal:</a:t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To provide data-driven insights that support renewable energy investment, emission compliance, and economic impact analysis for informed decision-making by energy stakeholders.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3" name="Google Shape;233;p2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4" name="Google Shape;234;p2"/>
          <p:cNvGraphicFramePr/>
          <p:nvPr/>
        </p:nvGraphicFramePr>
        <p:xfrm>
          <a:off x="457188" y="118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{95696882-1A09-4755-B577-27F33C002456}</a:tableStyleId>
              </a:tblPr>
              <a:tblGrid>
                <a:gridCol w="4255850"/>
                <a:gridCol w="4082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Observation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: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The global energy sector is undergoing a significant transformation: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increasing focus on renewable energy sources and sustainable practices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.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K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ey challenges:</a:t>
                      </a:r>
                      <a:endParaRPr b="1"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Uneven adoption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of renewables across regions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Compliance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with emission standards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Economic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impact on economies.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35" name="Google Shape;235;p2"/>
          <p:cNvCxnSpPr/>
          <p:nvPr/>
        </p:nvCxnSpPr>
        <p:spPr>
          <a:xfrm>
            <a:off x="4709250" y="1147450"/>
            <a:ext cx="0" cy="13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4"/>
          <p:cNvSpPr txBox="1"/>
          <p:nvPr>
            <p:ph type="title"/>
          </p:nvPr>
        </p:nvSpPr>
        <p:spPr>
          <a:xfrm>
            <a:off x="457200" y="274636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Business Use Cases</a:t>
            </a:r>
            <a:endParaRPr>
              <a:solidFill>
                <a:srgbClr val="224F8A"/>
              </a:solidFill>
            </a:endParaRPr>
          </a:p>
        </p:txBody>
      </p:sp>
      <p:sp>
        <p:nvSpPr>
          <p:cNvPr id="242" name="Google Shape;242;p4"/>
          <p:cNvSpPr txBox="1"/>
          <p:nvPr>
            <p:ph idx="1" type="body"/>
          </p:nvPr>
        </p:nvSpPr>
        <p:spPr>
          <a:xfrm>
            <a:off x="457200" y="1060450"/>
            <a:ext cx="6465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Identifying Renewable Energy Hotspots:</a:t>
            </a:r>
            <a:endParaRPr b="1" sz="16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regions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leading in adding renewable energy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sources over the past few years 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Goal: Help policymakers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identify thriving regions to replicate successful strategies in other areas and allocate resources more effectively.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Emission Compliance Monitoring</a:t>
            </a:r>
            <a:r>
              <a:rPr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endParaRPr sz="16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CO₂ emissions for each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energy fuel type</a:t>
            </a:r>
            <a:endParaRPr b="1"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Goal: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energy fuel types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that 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contribute the most to CO₂ emissions to strategize on transitioning to cleaner, low-emission alternatives.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Regional </a:t>
            </a:r>
            <a:r>
              <a:rPr b="1"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Economic Impact by Fuel Type</a:t>
            </a:r>
            <a:r>
              <a:rPr lang="en-US"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sz="16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Analyze the economic contribution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of power plants by fuel type in terms of employment.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➔"/>
            </a:pP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Goal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r>
              <a:rPr b="1"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Identify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the fuel types generating the most employment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3" name="Google Shape;243;p4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450" y="1764089"/>
            <a:ext cx="2444400" cy="24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50" name="Google Shape;250;p5"/>
          <p:cNvGraphicFramePr/>
          <p:nvPr/>
        </p:nvGraphicFramePr>
        <p:xfrm>
          <a:off x="542325" y="110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{95696882-1A09-4755-B577-27F33C002456}</a:tableStyleId>
              </a:tblPr>
              <a:tblGrid>
                <a:gridCol w="3899700"/>
                <a:gridCol w="4100700"/>
              </a:tblGrid>
              <a:tr h="3155350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4F8A"/>
                        </a:buClr>
                        <a:buSzPts val="1800"/>
                        <a:buFont typeface="Noto Sans"/>
                        <a:buAutoNum type="romanUcPeriod"/>
                      </a:pPr>
                      <a:r>
                        <a:rPr b="1" lang="en-US" sz="17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Data Cleaning</a:t>
                      </a:r>
                      <a:r>
                        <a:rPr b="1" lang="en-US" sz="15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</a:t>
                      </a:r>
                      <a:endParaRPr b="1" sz="15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Python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MS-Excel</a:t>
                      </a:r>
                      <a:endParaRPr sz="18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224F8A"/>
                        </a:buClr>
                        <a:buSzPts val="2000"/>
                        <a:buFont typeface="Noto Sans"/>
                        <a:buAutoNum type="romanUcPeriod"/>
                      </a:pP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Data Modeling and Analysis</a:t>
                      </a:r>
                      <a:endParaRPr sz="15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MySQL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MySQL Workbench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Google Cloud 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III.    </a:t>
                      </a: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Data Visualization</a:t>
                      </a:r>
                      <a:endParaRPr b="1" sz="18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Tableau </a:t>
                      </a:r>
                      <a:endParaRPr sz="1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IV.    Reporting and</a:t>
                      </a:r>
                      <a:endParaRPr b="1" sz="18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224F8A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             Recommendations</a:t>
                      </a:r>
                      <a:endParaRPr b="1" sz="1800">
                        <a:solidFill>
                          <a:srgbClr val="224F8A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23850" lvl="0" marL="914400" rtl="0" algn="l">
                        <a:lnSpc>
                          <a:spcPct val="2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Noto Sans"/>
                        <a:buChar char="●"/>
                      </a:pPr>
                      <a:r>
                        <a:rPr lang="en-US" sz="15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MS-PowerPoint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" name="Google Shape;251;p5"/>
          <p:cNvSpPr txBox="1"/>
          <p:nvPr>
            <p:ph type="title"/>
          </p:nvPr>
        </p:nvSpPr>
        <p:spPr>
          <a:xfrm>
            <a:off x="457200" y="274636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Data Processing Tools </a:t>
            </a:r>
            <a:endParaRPr>
              <a:solidFill>
                <a:srgbClr val="224F8A"/>
              </a:solidFill>
            </a:endParaRPr>
          </a:p>
        </p:txBody>
      </p:sp>
      <p:pic>
        <p:nvPicPr>
          <p:cNvPr id="252" name="Google Shape;2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4999" y="3254200"/>
            <a:ext cx="782706" cy="4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5509" y="2018933"/>
            <a:ext cx="409800" cy="4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1960" y="1498274"/>
            <a:ext cx="476375" cy="470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 rotWithShape="1">
          <a:blip r:embed="rId6">
            <a:alphaModFix/>
          </a:blip>
          <a:srcRect b="0" l="0" r="76399" t="0"/>
          <a:stretch/>
        </p:blipFill>
        <p:spPr>
          <a:xfrm>
            <a:off x="6220873" y="1487500"/>
            <a:ext cx="476374" cy="49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1999" y="3590476"/>
            <a:ext cx="476375" cy="4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" name="Google Shape;258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5300" y="4086675"/>
            <a:ext cx="409800" cy="5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3459" y="3606225"/>
            <a:ext cx="476375" cy="4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3e948a7ec_0_0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g313e948a7ec_0_0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Extract             |              Transform            </a:t>
            </a:r>
            <a:r>
              <a:rPr lang="en-US">
                <a:solidFill>
                  <a:srgbClr val="224F8A"/>
                </a:solidFill>
              </a:rPr>
              <a:t> </a:t>
            </a:r>
            <a:r>
              <a:rPr lang="en-US">
                <a:solidFill>
                  <a:srgbClr val="224F8A"/>
                </a:solidFill>
              </a:rPr>
              <a:t> |         Load</a:t>
            </a:r>
            <a:endParaRPr b="0" sz="2300">
              <a:solidFill>
                <a:srgbClr val="224F8A"/>
              </a:solidFill>
            </a:endParaRPr>
          </a:p>
        </p:txBody>
      </p:sp>
      <p:sp>
        <p:nvSpPr>
          <p:cNvPr id="266" name="Google Shape;266;g313e948a7ec_0_0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67" name="Google Shape;267;g313e948a7ec_0_0"/>
          <p:cNvGraphicFramePr/>
          <p:nvPr/>
        </p:nvGraphicFramePr>
        <p:xfrm>
          <a:off x="457188" y="217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{95696882-1A09-4755-B577-27F33C002456}</a:tableStyleId>
              </a:tblPr>
              <a:tblGrid>
                <a:gridCol w="2170675"/>
                <a:gridCol w="2409200"/>
                <a:gridCol w="1607550"/>
                <a:gridCol w="2042175"/>
              </a:tblGrid>
              <a:tr h="39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224F8A"/>
                        </a:solidFill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9144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224F8A"/>
                        </a:solidFill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2975">
                <a:tc>
                  <a:txBody>
                    <a:bodyPr/>
                    <a:lstStyle/>
                    <a:p>
                      <a:pPr indent="0" lvl="0" marL="9144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</a:rPr>
                        <a:t>Collect raw data</a:t>
                      </a:r>
                      <a:r>
                        <a:rPr lang="en-US" sz="1300">
                          <a:solidFill>
                            <a:schemeClr val="dk1"/>
                          </a:solidFill>
                        </a:rPr>
                        <a:t>: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Primary Dataset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9144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>
                          <a:solidFill>
                            <a:schemeClr val="hlink"/>
                          </a:solidFill>
                          <a:hlinkClick r:id="rId3"/>
                        </a:rPr>
                        <a:t>Global Power Plant Database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45720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</a:rPr>
                        <a:t>Secondary Datasets</a:t>
                      </a: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: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54864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lphaLcPeriod"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Employment data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54864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>
                          <a:solidFill>
                            <a:schemeClr val="hlink"/>
                          </a:solidFill>
                          <a:hlinkClick r:id="rId4"/>
                        </a:rPr>
                        <a:t>US Bureau Labor Statistics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-304800" lvl="0" marL="548640" rtl="0" algn="l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lphaLcPeriod"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CO2 Emissions data </a:t>
                      </a:r>
                      <a:r>
                        <a:rPr lang="en-US" sz="1200" u="sng">
                          <a:solidFill>
                            <a:schemeClr val="hlink"/>
                          </a:solidFill>
                          <a:hlinkClick r:id="rId5"/>
                        </a:rPr>
                        <a:t>EPA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oto Sans"/>
                        <a:buAutoNum type="arabicPeriod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Clean Data:</a:t>
                      </a:r>
                      <a:endParaRPr b="1" sz="13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Trim white spaces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Remove missing values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Remove duplicates and non-ASCII data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1115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Noto Sans"/>
                        <a:buAutoNum type="arabicPeriod"/>
                      </a:pPr>
                      <a:r>
                        <a:rPr b="1" lang="en-US" sz="13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Normalization:</a:t>
                      </a:r>
                      <a:endParaRPr b="1" sz="13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Transform to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2NF</a:t>
                      </a:r>
                      <a:endParaRPr sz="10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"/>
                        <a:buChar char="●"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Transform to 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3NF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27432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→ Removal of partial and transitive dependency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0" marB="0" marR="0" marL="0">
                    <a:lnL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3. </a:t>
                      </a:r>
                      <a:r>
                        <a:rPr b="1" lang="en-US" sz="1200"/>
                        <a:t>   </a:t>
                      </a:r>
                      <a:r>
                        <a:rPr b="1" lang="en-US" sz="13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Export Tables 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to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</a:t>
                      </a:r>
                      <a:r>
                        <a:rPr lang="en-US" sz="1200">
                          <a:solidFill>
                            <a:schemeClr val="dk1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separate CSV files for each table</a:t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Load Google Cloud Database</a:t>
                      </a:r>
                      <a:r>
                        <a:rPr lang="en-US" sz="1200"/>
                        <a:t> with data</a:t>
                      </a:r>
                      <a:endParaRPr sz="1200"/>
                    </a:p>
                  </a:txBody>
                  <a:tcPr marT="0" marB="0" marR="0" marL="0">
                    <a:lnL cap="flat" cmpd="sng" w="19050">
                      <a:solidFill>
                        <a:srgbClr val="224F8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8" name="Google Shape;268;g313e948a7e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50" y="1028825"/>
            <a:ext cx="939975" cy="97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13e948a7ec_0_0"/>
          <p:cNvSpPr/>
          <p:nvPr/>
        </p:nvSpPr>
        <p:spPr>
          <a:xfrm>
            <a:off x="1519725" y="1038125"/>
            <a:ext cx="286500" cy="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13e948a7ec_0_0"/>
          <p:cNvSpPr/>
          <p:nvPr/>
        </p:nvSpPr>
        <p:spPr>
          <a:xfrm>
            <a:off x="1519725" y="1909500"/>
            <a:ext cx="286500" cy="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313e948a7e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3375" y="1028825"/>
            <a:ext cx="1038584" cy="9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13e948a7ec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0325" y="951163"/>
            <a:ext cx="1339075" cy="11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3e948a7ec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1950" y="1062200"/>
            <a:ext cx="658175" cy="9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313e948a7ec_0_0"/>
          <p:cNvSpPr/>
          <p:nvPr/>
        </p:nvSpPr>
        <p:spPr>
          <a:xfrm>
            <a:off x="2311675" y="1337800"/>
            <a:ext cx="160500" cy="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g313e948a7ec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5200" y="1409098"/>
            <a:ext cx="658175" cy="18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ede4213ed_1_259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g31ede4213ed_1_259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Normalization: Concept Model</a:t>
            </a:r>
            <a:endParaRPr b="0" sz="2300">
              <a:solidFill>
                <a:srgbClr val="224F8A"/>
              </a:solidFill>
            </a:endParaRPr>
          </a:p>
        </p:txBody>
      </p:sp>
      <p:sp>
        <p:nvSpPr>
          <p:cNvPr id="282" name="Google Shape;282;g31ede4213ed_1_259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g31ede4213ed_1_259"/>
          <p:cNvSpPr/>
          <p:nvPr/>
        </p:nvSpPr>
        <p:spPr>
          <a:xfrm>
            <a:off x="1519725" y="1038125"/>
            <a:ext cx="286500" cy="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1ede4213ed_1_259"/>
          <p:cNvSpPr/>
          <p:nvPr/>
        </p:nvSpPr>
        <p:spPr>
          <a:xfrm>
            <a:off x="2311675" y="1337800"/>
            <a:ext cx="160500" cy="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1ede4213ed_1_259"/>
          <p:cNvSpPr txBox="1"/>
          <p:nvPr/>
        </p:nvSpPr>
        <p:spPr>
          <a:xfrm>
            <a:off x="102900" y="1453338"/>
            <a:ext cx="47604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Step 1: 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Data was initially in First Normal Form (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1NF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b="1" sz="13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Ensured atomic values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Ensure no repeating gro</a:t>
            </a: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ups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300">
                <a:latin typeface="Noto Sans"/>
                <a:ea typeface="Noto Sans"/>
                <a:cs typeface="Noto Sans"/>
                <a:sym typeface="Noto Sans"/>
              </a:rPr>
              <a:t>Step 2: 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Transformation to Second Normal Form (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2NF</a:t>
            </a:r>
            <a:r>
              <a:rPr b="1"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) </a:t>
            </a:r>
            <a:r>
              <a:rPr lang="en-US" sz="13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endParaRPr sz="13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Removal of partial functional dependencies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Step 3: </a:t>
            </a:r>
            <a:r>
              <a:rPr b="1"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Transformation to Third Normal Form (</a:t>
            </a:r>
            <a:r>
              <a:rPr b="1"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3NF</a:t>
            </a:r>
            <a:r>
              <a:rPr b="1"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) :</a:t>
            </a:r>
            <a:endParaRPr b="1"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lang="en-US" sz="12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Removal of transitive functional dependencies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86" name="Google Shape;286;g31ede4213ed_1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725" y="1780751"/>
            <a:ext cx="4408499" cy="17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ede4213ed_1_241"/>
          <p:cNvSpPr/>
          <p:nvPr/>
        </p:nvSpPr>
        <p:spPr>
          <a:xfrm>
            <a:off x="0" y="0"/>
            <a:ext cx="9144000" cy="885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g31ede4213ed_1_241"/>
          <p:cNvSpPr txBox="1"/>
          <p:nvPr>
            <p:ph type="title"/>
          </p:nvPr>
        </p:nvSpPr>
        <p:spPr>
          <a:xfrm>
            <a:off x="457200" y="274636"/>
            <a:ext cx="822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224F8A"/>
                </a:solidFill>
              </a:rPr>
              <a:t>Data Transformation</a:t>
            </a:r>
            <a:endParaRPr b="0" sz="2300">
              <a:solidFill>
                <a:srgbClr val="224F8A"/>
              </a:solidFill>
            </a:endParaRPr>
          </a:p>
        </p:txBody>
      </p:sp>
      <p:sp>
        <p:nvSpPr>
          <p:cNvPr id="293" name="Google Shape;293;g31ede4213ed_1_241"/>
          <p:cNvSpPr txBox="1"/>
          <p:nvPr>
            <p:ph idx="12" type="sldNum"/>
          </p:nvPr>
        </p:nvSpPr>
        <p:spPr>
          <a:xfrm>
            <a:off x="8694420" y="4838698"/>
            <a:ext cx="4098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g31ede4213ed_1_241"/>
          <p:cNvSpPr/>
          <p:nvPr/>
        </p:nvSpPr>
        <p:spPr>
          <a:xfrm>
            <a:off x="1519725" y="1038125"/>
            <a:ext cx="286500" cy="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1ede4213ed_1_241"/>
          <p:cNvSpPr/>
          <p:nvPr/>
        </p:nvSpPr>
        <p:spPr>
          <a:xfrm>
            <a:off x="2311675" y="1337800"/>
            <a:ext cx="160500" cy="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1ede4213ed_1_241"/>
          <p:cNvSpPr txBox="1"/>
          <p:nvPr/>
        </p:nvSpPr>
        <p:spPr>
          <a:xfrm>
            <a:off x="282175" y="1211350"/>
            <a:ext cx="7113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Step 1: Load Original Datasets into Python</a:t>
            </a:r>
            <a:endParaRPr b="1"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Load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data in raw form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Step 2: Create Separate Data Frames for Each Normalized Tables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"/>
              <a:buChar char="●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Select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columns from relevant datasets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Ensured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correct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data types 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"/>
              <a:buChar char="●"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Cleaned</a:t>
            </a:r>
            <a:r>
              <a:rPr lang="en-US" sz="1200">
                <a:latin typeface="Noto Sans"/>
                <a:ea typeface="Noto Sans"/>
                <a:cs typeface="Noto Sans"/>
                <a:sym typeface="Noto Sans"/>
              </a:rPr>
              <a:t> the data by removing</a:t>
            </a: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missing values, duplicates and non-ASCII data.</a:t>
            </a:r>
            <a:endParaRPr sz="1200"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Step 3: Export 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data frames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 into 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separate</a:t>
            </a:r>
            <a:r>
              <a:rPr b="1" lang="en-US" sz="1200">
                <a:latin typeface="Noto Sans"/>
                <a:ea typeface="Noto Sans"/>
                <a:cs typeface="Noto Sans"/>
                <a:sym typeface="Noto Sans"/>
              </a:rPr>
              <a:t> .CSV files:</a:t>
            </a:r>
            <a:endParaRPr sz="12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97" name="Google Shape;297;g31ede4213ed_1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650" y="3356275"/>
            <a:ext cx="2905125" cy="13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1ede4213ed_1_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275" y="1211350"/>
            <a:ext cx="1038584" cy="9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2021-02-27T14:39:30Z</dcterms:created>
  <dc:creator>Renaissance Mcintyre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2020-05-27T00:00:00Z</vt:filetime>
  </property>
  <property fmtid="{D5CDD505-2E9C-101B-9397-08002B2CF9AE}" pid="3" name="LastSaved">
    <vt:filetime>2020-08-27T00:00:00Z</vt:filetime>
  </property>
</Properties>
</file>